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020" y="17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D629-43E8-4AF8-AC0C-9F03CECC7085}" type="datetimeFigureOut">
              <a:rPr lang="ar-EG" smtClean="0"/>
              <a:pPr/>
              <a:t>20/11/1437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D010-5B34-414F-9F05-79E657BD36EE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commons.wikimedia.org/wiki/File:Cervix_Uteri_Normal_Squamocolumnar_Junction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cro2tele.com/2013/01/20/histoquarterly-cervix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Gama Soft\Downloads\female-genital-tract-develop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6669360" cy="4936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http://www.eurocytology.eu/static/eurocytology/image/mod1img2c.jpg"/>
          <p:cNvPicPr>
            <a:picLocks noChangeAspect="1" noChangeArrowheads="1"/>
          </p:cNvPicPr>
          <p:nvPr/>
        </p:nvPicPr>
        <p:blipFill>
          <a:blip r:embed="rId3" cstate="print"/>
          <a:srcRect t="5481"/>
          <a:stretch>
            <a:fillRect/>
          </a:stretch>
        </p:blipFill>
        <p:spPr bwMode="auto">
          <a:xfrm>
            <a:off x="110260" y="5220072"/>
            <a:ext cx="3318740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squamous-layers-of-the-cervix1"/>
          <p:cNvPicPr>
            <a:picLocks noChangeAspect="1" noChangeArrowheads="1"/>
          </p:cNvPicPr>
          <p:nvPr/>
        </p:nvPicPr>
        <p:blipFill>
          <a:blip r:embed="rId4" cstate="print"/>
          <a:srcRect b="6704"/>
          <a:stretch>
            <a:fillRect/>
          </a:stretch>
        </p:blipFill>
        <p:spPr bwMode="auto">
          <a:xfrm>
            <a:off x="3501008" y="5220072"/>
            <a:ext cx="324036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ervix_Uteri_Normal_Squamocolumnar_Junction_(4796821432)"/>
          <p:cNvPicPr>
            <a:picLocks noChangeAspect="1" noChangeArrowheads="1"/>
          </p:cNvPicPr>
          <p:nvPr/>
        </p:nvPicPr>
        <p:blipFill>
          <a:blip r:embed="rId5" cstate="print"/>
          <a:srcRect t="20335" b="28427"/>
          <a:stretch>
            <a:fillRect/>
          </a:stretch>
        </p:blipFill>
        <p:spPr bwMode="auto">
          <a:xfrm>
            <a:off x="76399" y="7594926"/>
            <a:ext cx="3352601" cy="136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108520"/>
            <a:ext cx="764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Fig(1)</a:t>
            </a:r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260648" y="4850740"/>
            <a:ext cx="6120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1200" dirty="0"/>
              <a:t>(http://www.layyous.com/en/gynaecology/mullerian-ducts-anomalies-uterine-abnormalities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64088"/>
            <a:ext cx="764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 (2)</a:t>
            </a:r>
            <a:endParaRPr lang="ar-EG" dirty="0"/>
          </a:p>
        </p:txBody>
      </p:sp>
      <p:sp>
        <p:nvSpPr>
          <p:cNvPr id="10" name="TextBox 9"/>
          <p:cNvSpPr txBox="1"/>
          <p:nvPr/>
        </p:nvSpPr>
        <p:spPr>
          <a:xfrm>
            <a:off x="3356992" y="514806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 (3)</a:t>
            </a:r>
            <a:endParaRPr lang="ar-EG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134671"/>
            <a:ext cx="3573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http://www.eurocytology.eu/static/eurocytology/eng/cervical/LP1ContentAcontC.html)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645024" y="7526069"/>
            <a:ext cx="3212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Layers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squamous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epithelium 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http://micro2tele.com/2013/01/20/histoquarterly-cervix/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9392" y="7524328"/>
            <a:ext cx="8367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 (4)</a:t>
            </a:r>
            <a:endParaRPr lang="ar-EG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73016" y="8353028"/>
            <a:ext cx="3284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Normal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squamocolumner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junction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http://commons.wikimedia.org/wiki/File:Cervix_Uteri_Normal_Squamocolumnar_Junction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Gama Soft\Downloads\NORMAL CERVICAL CELL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179513"/>
            <a:ext cx="4063021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96752" y="10750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Fig (8)</a:t>
            </a:r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1196752" y="3347864"/>
            <a:ext cx="468052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Normal cervical cells (http://www.i2k.com/~suzanne/normalpap.htm)</a:t>
            </a:r>
            <a:endParaRPr lang="ar-EG" sz="1200" dirty="0"/>
          </a:p>
        </p:txBody>
      </p:sp>
      <p:pic>
        <p:nvPicPr>
          <p:cNvPr id="1027" name="Picture 3" descr="33333"/>
          <p:cNvPicPr>
            <a:picLocks noChangeAspect="1" noChangeArrowheads="1"/>
          </p:cNvPicPr>
          <p:nvPr/>
        </p:nvPicPr>
        <p:blipFill>
          <a:blip r:embed="rId3" cstate="print"/>
          <a:srcRect b="51871"/>
          <a:stretch>
            <a:fillRect/>
          </a:stretch>
        </p:blipFill>
        <p:spPr bwMode="auto">
          <a:xfrm>
            <a:off x="620688" y="3635896"/>
            <a:ext cx="5592763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80" y="3770620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Fig (9)</a:t>
            </a:r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476672" y="5220072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3212976" y="5292080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ar-EG" dirty="0"/>
          </a:p>
        </p:txBody>
      </p:sp>
      <p:sp>
        <p:nvSpPr>
          <p:cNvPr id="9" name="TextBox 8"/>
          <p:cNvSpPr txBox="1"/>
          <p:nvPr/>
        </p:nvSpPr>
        <p:spPr>
          <a:xfrm>
            <a:off x="836712" y="5652120"/>
            <a:ext cx="52565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A: </a:t>
            </a:r>
            <a:r>
              <a:rPr lang="en-US" sz="1200" dirty="0" err="1" smtClean="0"/>
              <a:t>Parabasal</a:t>
            </a:r>
            <a:r>
              <a:rPr lang="en-US" sz="1200" dirty="0" smtClean="0"/>
              <a:t>-type cells and leukocytes in a cervical smear taken after menopause (</a:t>
            </a:r>
            <a:r>
              <a:rPr lang="en-US" sz="1200" dirty="0" err="1" smtClean="0"/>
              <a:t>Vooijs</a:t>
            </a:r>
            <a:r>
              <a:rPr lang="en-US" sz="1200" dirty="0" smtClean="0"/>
              <a:t> et al.; 2008). B: Atrophic epithelium is composed almost exclusively of </a:t>
            </a:r>
            <a:r>
              <a:rPr lang="en-US" sz="1200" dirty="0" err="1" smtClean="0"/>
              <a:t>parabasal</a:t>
            </a:r>
            <a:r>
              <a:rPr lang="en-US" sz="1200" dirty="0" smtClean="0"/>
              <a:t> cells, often arranged in broad, flowing sheets (</a:t>
            </a:r>
            <a:r>
              <a:rPr lang="en-US" sz="1200" dirty="0" err="1" smtClean="0"/>
              <a:t>Cibas</a:t>
            </a:r>
            <a:r>
              <a:rPr lang="en-US" sz="1200" dirty="0" smtClean="0"/>
              <a:t>, 2009).</a:t>
            </a:r>
          </a:p>
          <a:p>
            <a:endParaRPr lang="ar-EG" dirty="0"/>
          </a:p>
        </p:txBody>
      </p:sp>
      <p:pic>
        <p:nvPicPr>
          <p:cNvPr id="1028" name="Picture 4" descr="Lactobacil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237" y="6300192"/>
            <a:ext cx="3763963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12776" y="6228184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Fig (10)</a:t>
            </a:r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476672" y="8225824"/>
            <a:ext cx="594928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Gram-positive Lactobacillus rods among </a:t>
            </a:r>
            <a:r>
              <a:rPr lang="en-US" sz="1200" dirty="0" err="1" smtClean="0"/>
              <a:t>squamous</a:t>
            </a:r>
            <a:r>
              <a:rPr lang="en-US" sz="1200" dirty="0" smtClean="0"/>
              <a:t> epithelial cells in </a:t>
            </a:r>
            <a:r>
              <a:rPr lang="en-US" sz="1200" dirty="0" smtClean="0"/>
              <a:t>vaginal smear</a:t>
            </a:r>
            <a:r>
              <a:rPr lang="en-US" sz="1200" dirty="0" smtClean="0"/>
              <a:t>  (https://embryology.med.unsw.edu.au/embryology/index.php/Histology_Stains)</a:t>
            </a:r>
          </a:p>
          <a:p>
            <a:pPr algn="ctr"/>
            <a:endParaRPr lang="ar-E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110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Gama Soft</dc:creator>
  <cp:lastModifiedBy>Gama Soft</cp:lastModifiedBy>
  <cp:revision>28</cp:revision>
  <dcterms:created xsi:type="dcterms:W3CDTF">2016-08-23T12:17:48Z</dcterms:created>
  <dcterms:modified xsi:type="dcterms:W3CDTF">2016-08-23T23:05:01Z</dcterms:modified>
</cp:coreProperties>
</file>